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8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431" r:id="rId10"/>
    <p:sldId id="394" r:id="rId11"/>
    <p:sldId id="303" r:id="rId12"/>
    <p:sldId id="429" r:id="rId13"/>
    <p:sldId id="307" r:id="rId14"/>
    <p:sldId id="314" r:id="rId15"/>
    <p:sldId id="396" r:id="rId16"/>
    <p:sldId id="315" r:id="rId17"/>
    <p:sldId id="316" r:id="rId18"/>
    <p:sldId id="317" r:id="rId19"/>
    <p:sldId id="318" r:id="rId20"/>
    <p:sldId id="319" r:id="rId21"/>
    <p:sldId id="433" r:id="rId22"/>
    <p:sldId id="395" r:id="rId23"/>
    <p:sldId id="320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8" r:id="rId33"/>
    <p:sldId id="336" r:id="rId34"/>
    <p:sldId id="337" r:id="rId35"/>
    <p:sldId id="340" r:id="rId36"/>
    <p:sldId id="341" r:id="rId37"/>
    <p:sldId id="342" r:id="rId38"/>
    <p:sldId id="343" r:id="rId39"/>
    <p:sldId id="344" r:id="rId40"/>
    <p:sldId id="345" r:id="rId41"/>
    <p:sldId id="347" r:id="rId42"/>
    <p:sldId id="348" r:id="rId43"/>
    <p:sldId id="349" r:id="rId44"/>
    <p:sldId id="350" r:id="rId45"/>
    <p:sldId id="397" r:id="rId46"/>
    <p:sldId id="398" r:id="rId47"/>
    <p:sldId id="399" r:id="rId48"/>
    <p:sldId id="351" r:id="rId49"/>
    <p:sldId id="352" r:id="rId50"/>
    <p:sldId id="353" r:id="rId51"/>
    <p:sldId id="354" r:id="rId52"/>
    <p:sldId id="355" r:id="rId53"/>
    <p:sldId id="356" r:id="rId54"/>
    <p:sldId id="400" r:id="rId55"/>
    <p:sldId id="357" r:id="rId56"/>
    <p:sldId id="401" r:id="rId57"/>
    <p:sldId id="402" r:id="rId58"/>
    <p:sldId id="403" r:id="rId59"/>
    <p:sldId id="404" r:id="rId60"/>
    <p:sldId id="405" r:id="rId61"/>
    <p:sldId id="406" r:id="rId62"/>
    <p:sldId id="362" r:id="rId63"/>
    <p:sldId id="360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364" r:id="rId72"/>
    <p:sldId id="365" r:id="rId73"/>
    <p:sldId id="414" r:id="rId74"/>
    <p:sldId id="415" r:id="rId75"/>
    <p:sldId id="416" r:id="rId76"/>
    <p:sldId id="370" r:id="rId77"/>
    <p:sldId id="423" r:id="rId78"/>
    <p:sldId id="417" r:id="rId79"/>
    <p:sldId id="418" r:id="rId80"/>
    <p:sldId id="419" r:id="rId81"/>
    <p:sldId id="367" r:id="rId82"/>
    <p:sldId id="420" r:id="rId83"/>
    <p:sldId id="421" r:id="rId84"/>
    <p:sldId id="424" r:id="rId85"/>
    <p:sldId id="425" r:id="rId86"/>
    <p:sldId id="432" r:id="rId87"/>
    <p:sldId id="426" r:id="rId88"/>
    <p:sldId id="427" r:id="rId89"/>
    <p:sldId id="428" r:id="rId90"/>
    <p:sldId id="371" r:id="rId91"/>
    <p:sldId id="372" r:id="rId92"/>
    <p:sldId id="373" r:id="rId93"/>
    <p:sldId id="374" r:id="rId94"/>
    <p:sldId id="376" r:id="rId95"/>
    <p:sldId id="308" r:id="rId96"/>
    <p:sldId id="430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8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5" autoAdjust="0"/>
    <p:restoredTop sz="94660"/>
  </p:normalViewPr>
  <p:slideViewPr>
    <p:cSldViewPr>
      <p:cViewPr varScale="1">
        <p:scale>
          <a:sx n="90" d="100"/>
          <a:sy n="90" d="100"/>
        </p:scale>
        <p:origin x="78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9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1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2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0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E7DD30C-73D2-4454-B204-8BBB334DE175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9E8D-ABAC-431C-A89D-D6E799CBB879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5BA2873-69DF-4C7B-9C8A-B324CA925431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D669-518E-410A-8B1F-EFB8E86D2A42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3154-B453-42EA-8EC9-06D80CF730F0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EB6DE1A-5618-4D53-AA1F-4BB7743DA3E4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946EE3C-6139-4A16-9468-BBD68355F2BE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620B-1B7F-412D-8613-1DB96F505FB2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FB0F-302A-47C0-9970-606E43F79C63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AC161-0E40-41F3-99CB-1EF063AD1AA3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8853048-9302-438F-970D-439EE1F3BDBF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7EF0ED-FD52-4C71-BB29-DF7C172E40A0}" type="datetime1">
              <a:rPr lang="en-US" altLang="zh-CN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84.png"/><Relationship Id="rId4" Type="http://schemas.openxmlformats.org/officeDocument/2006/relationships/image" Target="../media/image36.tiff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iff"/><Relationship Id="rId5" Type="http://schemas.openxmlformats.org/officeDocument/2006/relationships/image" Target="../media/image36.tiff"/><Relationship Id="rId4" Type="http://schemas.openxmlformats.org/officeDocument/2006/relationships/image" Target="../media/image8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970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6.tiff"/><Relationship Id="rId7" Type="http://schemas.openxmlformats.org/officeDocument/2006/relationships/image" Target="../media/image1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if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13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emf"/><Relationship Id="rId4" Type="http://schemas.openxmlformats.org/officeDocument/2006/relationships/image" Target="../media/image14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Relationship Id="rId9" Type="http://schemas.openxmlformats.org/officeDocument/2006/relationships/image" Target="../media/image15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0.png"/><Relationship Id="rId3" Type="http://schemas.openxmlformats.org/officeDocument/2006/relationships/image" Target="../media/image171.png"/><Relationship Id="rId7" Type="http://schemas.openxmlformats.org/officeDocument/2006/relationships/image" Target="../media/image175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74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17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0.emf"/><Relationship Id="rId7" Type="http://schemas.openxmlformats.org/officeDocument/2006/relationships/image" Target="../media/image230.png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10" Type="http://schemas.openxmlformats.org/officeDocument/2006/relationships/image" Target="../media/image184.emf"/><Relationship Id="rId4" Type="http://schemas.openxmlformats.org/officeDocument/2006/relationships/image" Target="../media/image181.emf"/><Relationship Id="rId9" Type="http://schemas.openxmlformats.org/officeDocument/2006/relationships/image" Target="../media/image23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8.png"/><Relationship Id="rId7" Type="http://schemas.openxmlformats.org/officeDocument/2006/relationships/image" Target="../media/image22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10.png"/><Relationship Id="rId10" Type="http://schemas.openxmlformats.org/officeDocument/2006/relationships/image" Target="../media/image228.png"/><Relationship Id="rId4" Type="http://schemas.openxmlformats.org/officeDocument/2006/relationships/image" Target="../media/image36.tiff"/><Relationship Id="rId9" Type="http://schemas.openxmlformats.org/officeDocument/2006/relationships/image" Target="../media/image2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38.png"/><Relationship Id="rId3" Type="http://schemas.openxmlformats.org/officeDocument/2006/relationships/image" Target="../media/image178.emf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71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261.png"/><Relationship Id="rId5" Type="http://schemas.openxmlformats.org/officeDocument/2006/relationships/image" Target="../media/image173.png"/><Relationship Id="rId10" Type="http://schemas.openxmlformats.org/officeDocument/2006/relationships/image" Target="../media/image260.png"/><Relationship Id="rId4" Type="http://schemas.openxmlformats.org/officeDocument/2006/relationships/image" Target="../media/image172.png"/><Relationship Id="rId9" Type="http://schemas.openxmlformats.org/officeDocument/2006/relationships/image" Target="../media/image259.png"/><Relationship Id="rId14" Type="http://schemas.openxmlformats.org/officeDocument/2006/relationships/image" Target="../media/image2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4" Type="http://schemas.openxmlformats.org/officeDocument/2006/relationships/image" Target="../media/image24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emf"/><Relationship Id="rId5" Type="http://schemas.openxmlformats.org/officeDocument/2006/relationships/image" Target="../media/image253.emf"/><Relationship Id="rId4" Type="http://schemas.openxmlformats.org/officeDocument/2006/relationships/image" Target="../media/image252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emf"/><Relationship Id="rId3" Type="http://schemas.openxmlformats.org/officeDocument/2006/relationships/image" Target="../media/image279.png"/><Relationship Id="rId7" Type="http://schemas.openxmlformats.org/officeDocument/2006/relationships/image" Target="../media/image283.emf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emf"/><Relationship Id="rId5" Type="http://schemas.openxmlformats.org/officeDocument/2006/relationships/image" Target="../media/image281.emf"/><Relationship Id="rId4" Type="http://schemas.openxmlformats.org/officeDocument/2006/relationships/image" Target="../media/image28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7F500-D9E3-4735-BDF0-6EC74B29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6E31BF-1D1F-479A-A84E-F30F72F5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609600" y="1676400"/>
            <a:ext cx="7936731" cy="49659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attenuation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transmission line or waveguide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change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a broadband signal (more than one frequency) will not be distorted when it is propagating on the line, which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dispersionless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or attenuation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the individual frequency components will not maintain their original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 relationships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they propagate on the line.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broadband signal will change during propagation. This effect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phase velocity and attenuation constant are both related to the material’s property (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dispersion is also interpreted as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dependence of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All natural materials exhibit some degree of 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such as case, there is no single phase velocity that can describe the signal 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882323-F085-4B3F-B880-49DAFCB2DFF2}"/>
              </a:ext>
            </a:extLst>
          </p:cNvPr>
          <p:cNvSpPr txBox="1">
            <a:spLocks/>
          </p:cNvSpPr>
          <p:nvPr/>
        </p:nvSpPr>
        <p:spPr>
          <a:xfrm>
            <a:off x="533400" y="228600"/>
            <a:ext cx="8385048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Definition of </a:t>
            </a:r>
            <a:r>
              <a:rPr lang="en-US" dirty="0"/>
              <a:t>Dispersion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0" y="1480"/>
            <a:ext cx="8610600" cy="457200"/>
          </a:xfrm>
          <a:prstGeom prst="rect">
            <a:avLst/>
          </a:prstGeom>
          <a:solidFill>
            <a:srgbClr val="FFC000"/>
          </a:solidFill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wave propagation depends on frequency (wavelength)</a:t>
            </a:r>
          </a:p>
        </p:txBody>
      </p:sp>
    </p:spTree>
    <p:extLst>
      <p:ext uri="{BB962C8B-B14F-4D97-AF65-F5344CB8AC3E}">
        <p14:creationId xmlns:p14="http://schemas.microsoft.com/office/powerpoint/2010/main" val="264308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3400" y="29023"/>
            <a:ext cx="8010145" cy="1190177"/>
          </a:xfrm>
        </p:spPr>
        <p:txBody>
          <a:bodyPr>
            <a:noAutofit/>
          </a:bodyPr>
          <a:lstStyle/>
          <a:p>
            <a:r>
              <a:rPr lang="en-US" dirty="0"/>
              <a:t>Combination of Material and Structure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the line is </a:t>
                </a:r>
                <a:r>
                  <a:rPr lang="en-US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lines, the line is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dispersive.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transmission lines carrying TE or TM modes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the line is always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because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phase velocity is always dependent on frequency, no matter the material is dispersive or not.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Theoretically, there are also very special cases, in which the material dispersion can coincidently cancel the structure dispersion effect, so the overall effect is dispersionless</a:t>
                </a:r>
              </a:p>
            </p:txBody>
          </p:sp>
        </mc:Choice>
        <mc:Fallback xmlns="">
          <p:sp>
            <p:nvSpPr>
              <p:cNvPr id="3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  <a:blipFill>
                <a:blip r:embed="rId3"/>
                <a:stretch>
                  <a:fillRect r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33400" y="16002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of a </a:t>
            </a:r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transmission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line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is </a:t>
            </a:r>
            <a:r>
              <a:rPr lang="en-US" altLang="zh-CN" sz="2400" dirty="0" err="1">
                <a:latin typeface="Gill Sans MT" panose="020B0502020104020203" pitchFamily="34" charset="0"/>
                <a:cs typeface="Times New Roman" panose="02020603050405020304" pitchFamily="18" charset="0"/>
              </a:rPr>
              <a:t>dertermined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by 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of </a:t>
            </a:r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wave mode of interest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that propagate along 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92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0936" y="313740"/>
            <a:ext cx="7189655" cy="7542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Examples of Material Dispersion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47" y="1641033"/>
            <a:ext cx="2638425" cy="1657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Refraction index varies with frequency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red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yellow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blipFill>
                <a:blip r:embed="rId4"/>
                <a:stretch>
                  <a:fillRect l="-1461" t="-2618" r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279607" y="1268804"/>
            <a:ext cx="317791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body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32" y="1780770"/>
            <a:ext cx="838200" cy="1447800"/>
          </a:xfrm>
          <a:prstGeom prst="rect">
            <a:avLst/>
          </a:prstGeom>
        </p:spPr>
      </p:pic>
      <p:sp>
        <p:nvSpPr>
          <p:cNvPr id="6" name="U-Turn Arrow 5"/>
          <p:cNvSpPr/>
          <p:nvPr/>
        </p:nvSpPr>
        <p:spPr>
          <a:xfrm rot="5400000">
            <a:off x="6627193" y="3508034"/>
            <a:ext cx="284671" cy="4744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22910" y="2295493"/>
            <a:ext cx="595222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77940" y="2434944"/>
            <a:ext cx="11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10 GHz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05" y="3021361"/>
            <a:ext cx="838200" cy="144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644839" y="3283595"/>
            <a:ext cx="95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MMW, THz,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37" y="1780770"/>
            <a:ext cx="838200" cy="14478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7472115" y="2295493"/>
            <a:ext cx="1097280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705251" y="2133475"/>
            <a:ext cx="73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9309" y="5332404"/>
            <a:ext cx="7579011" cy="1509169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65530" y="53047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  <a:endParaRPr lang="zh-CN" altLang="en-US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2123560" y="6225489"/>
            <a:ext cx="1461577" cy="638617"/>
          </a:xfrm>
          <a:prstGeom prst="rect">
            <a:avLst/>
          </a:prstGeom>
          <a:noFill/>
        </p:spPr>
      </p:pic>
      <p:sp>
        <p:nvSpPr>
          <p:cNvPr id="25" name="Arc 24"/>
          <p:cNvSpPr/>
          <p:nvPr/>
        </p:nvSpPr>
        <p:spPr>
          <a:xfrm rot="13500000" flipH="1">
            <a:off x="2406457" y="4803169"/>
            <a:ext cx="822960" cy="8229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Arc 26"/>
          <p:cNvSpPr/>
          <p:nvPr/>
        </p:nvSpPr>
        <p:spPr>
          <a:xfrm rot="13500000" flipH="1">
            <a:off x="2309804" y="4830169"/>
            <a:ext cx="1005840" cy="1005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Arc 32"/>
          <p:cNvSpPr/>
          <p:nvPr/>
        </p:nvSpPr>
        <p:spPr>
          <a:xfrm rot="13500000" flipH="1">
            <a:off x="2209157" y="4848394"/>
            <a:ext cx="1188720" cy="118872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44993" y="4777799"/>
            <a:ext cx="11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30 kHz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rc 34"/>
          <p:cNvSpPr/>
          <p:nvPr/>
        </p:nvSpPr>
        <p:spPr>
          <a:xfrm rot="13500000" flipH="1">
            <a:off x="2587224" y="4440727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c 35"/>
          <p:cNvSpPr/>
          <p:nvPr/>
        </p:nvSpPr>
        <p:spPr>
          <a:xfrm rot="13500000" flipH="1">
            <a:off x="2489765" y="4548009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4659885" y="6225489"/>
            <a:ext cx="1461577" cy="638617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3356300" y="4783145"/>
            <a:ext cx="175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MHz, GHz, THz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rc 38"/>
          <p:cNvSpPr/>
          <p:nvPr/>
        </p:nvSpPr>
        <p:spPr>
          <a:xfrm rot="13500000" flipH="1">
            <a:off x="5188801" y="4443446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Arc 39"/>
          <p:cNvSpPr/>
          <p:nvPr/>
        </p:nvSpPr>
        <p:spPr>
          <a:xfrm rot="13500000" flipH="1">
            <a:off x="5091342" y="4550728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30" y="6220461"/>
            <a:ext cx="914400" cy="527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5451">
            <a:off x="8296992" y="4490120"/>
            <a:ext cx="364331" cy="4286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477539" y="5304573"/>
            <a:ext cx="364375" cy="860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841914" y="4841155"/>
            <a:ext cx="467913" cy="47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135879" y="4777799"/>
            <a:ext cx="70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c 40"/>
          <p:cNvSpPr/>
          <p:nvPr/>
        </p:nvSpPr>
        <p:spPr>
          <a:xfrm rot="13500000" flipH="1">
            <a:off x="5229790" y="5146817"/>
            <a:ext cx="365760" cy="3657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Arc 42"/>
          <p:cNvSpPr/>
          <p:nvPr/>
        </p:nvSpPr>
        <p:spPr>
          <a:xfrm rot="13500000" flipH="1">
            <a:off x="5317483" y="5510916"/>
            <a:ext cx="182880" cy="1828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53830" y="1636891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Prism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429" y="5791013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4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B13932-DF4D-4EEC-853F-629BB05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FCA3721E-AED1-6703-F887-A4D12F8353CE}"/>
              </a:ext>
            </a:extLst>
          </p:cNvPr>
          <p:cNvSpPr txBox="1"/>
          <p:nvPr/>
        </p:nvSpPr>
        <p:spPr>
          <a:xfrm>
            <a:off x="762000" y="2743200"/>
            <a:ext cx="1530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&lt;&lt; </a:t>
            </a:r>
            <a:r>
              <a:rPr lang="el-GR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47A86B-4C1C-488D-ACA0-FAA4C1DA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B8E46B-9CBF-4ADB-9467-70C878B5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EC8676-87E2-4DCC-8E8E-04632F9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8B30ED-0B87-4108-8DC6-E1796CE9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B08F1-2438-4C98-8366-A10D5DE8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215C86-3104-4BC5-A54C-37565C19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0EC08D-401E-4AED-9201-CB72B086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TextBox 11"/>
          <p:cNvSpPr txBox="1"/>
          <p:nvPr/>
        </p:nvSpPr>
        <p:spPr>
          <a:xfrm>
            <a:off x="4419600" y="4025374"/>
            <a:ext cx="48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Do NOT forget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the contribution of initial phase!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8BA3A-9A3D-D714-6158-BA2BA777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Interpretation of Characteristic Impedance </a:t>
            </a:r>
            <a:r>
              <a:rPr lang="en-US" altLang="zh-CN" i="1" dirty="0"/>
              <a:t>Z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B77DAE-7B8E-4DD2-E4A5-631EAD51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52EA99-2659-F43D-28BC-379CDAB5A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7" y="2260850"/>
            <a:ext cx="6957063" cy="129540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8DE3C0D-D66E-5215-20C6-95E9BD72F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33551" t="22727" r="34062" b="61364"/>
          <a:stretch/>
        </p:blipFill>
        <p:spPr bwMode="auto">
          <a:xfrm>
            <a:off x="228600" y="2604636"/>
            <a:ext cx="1649819" cy="60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F9B7C27-6B5E-4C20-8757-BB75F6E34C1A}"/>
                  </a:ext>
                </a:extLst>
              </p:cNvPr>
              <p:cNvSpPr txBox="1"/>
              <p:nvPr/>
            </p:nvSpPr>
            <p:spPr>
              <a:xfrm>
                <a:off x="457200" y="3807181"/>
                <a:ext cx="2313775" cy="10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F9B7C27-6B5E-4C20-8757-BB75F6E34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07181"/>
                <a:ext cx="2313775" cy="1022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6E48FA-D281-C5FA-60E1-7AD13A30B38C}"/>
                  </a:ext>
                </a:extLst>
              </p:cNvPr>
              <p:cNvSpPr txBox="1"/>
              <p:nvPr/>
            </p:nvSpPr>
            <p:spPr>
              <a:xfrm>
                <a:off x="3352800" y="4089992"/>
                <a:ext cx="2191947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6E48FA-D281-C5FA-60E1-7AD13A30B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089992"/>
                <a:ext cx="2191947" cy="51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B460BF6-F3D1-5879-212D-3E1AC54E61A2}"/>
                  </a:ext>
                </a:extLst>
              </p:cNvPr>
              <p:cNvSpPr txBox="1"/>
              <p:nvPr/>
            </p:nvSpPr>
            <p:spPr>
              <a:xfrm>
                <a:off x="6081822" y="3816041"/>
                <a:ext cx="2831224" cy="820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+4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B460BF6-F3D1-5879-212D-3E1AC54E6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822" y="3816041"/>
                <a:ext cx="2831224" cy="820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40028D3-CFE3-6A73-8BE7-3E86926F08A3}"/>
              </a:ext>
            </a:extLst>
          </p:cNvPr>
          <p:cNvSpPr txBox="1"/>
          <p:nvPr/>
        </p:nvSpPr>
        <p:spPr>
          <a:xfrm>
            <a:off x="331051" y="5239371"/>
            <a:ext cx="487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∆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very small,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also very small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FE87302-9C3D-5501-5D4B-F60836BCD9F2}"/>
                  </a:ext>
                </a:extLst>
              </p:cNvPr>
              <p:cNvSpPr txBox="1"/>
              <p:nvPr/>
            </p:nvSpPr>
            <p:spPr>
              <a:xfrm>
                <a:off x="5624302" y="5049034"/>
                <a:ext cx="153849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FE87302-9C3D-5501-5D4B-F60836BCD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02" y="5049034"/>
                <a:ext cx="1538498" cy="818366"/>
              </a:xfrm>
              <a:prstGeom prst="rect">
                <a:avLst/>
              </a:prstGeom>
              <a:blipFill>
                <a:blip r:embed="rId7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6603398-F4B0-948D-0B14-C71AFD0FEE57}"/>
              </a:ext>
            </a:extLst>
          </p:cNvPr>
          <p:cNvSpPr txBox="1"/>
          <p:nvPr/>
        </p:nvSpPr>
        <p:spPr>
          <a:xfrm>
            <a:off x="1963346" y="1737717"/>
            <a:ext cx="367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lossless case,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297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wave 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intrinsic impedance 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and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524522" y="5760551"/>
            <a:ext cx="8285821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wave impedance 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=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intrinsic 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. For example, plane wave and waves in a coaxial cable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817F-26D2-4601-8E5A-8516F64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1176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8FEB3D-221F-44F7-921A-50959F3C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3AE83-372D-4AF1-8A9E-96FD9966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7F0053-89BA-43BC-B2DF-65BA377A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9D6AE-0C7B-4922-9258-2A1EB2F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44688A-21BD-4B61-AE2C-4B4123A6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9F6887-C459-4131-B873-664ACFE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EB3F97-9A20-4E49-B11E-EF5C3A90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600200"/>
            <a:ext cx="8461248" cy="4495800"/>
          </a:xfrm>
        </p:spPr>
        <p:txBody>
          <a:bodyPr>
            <a:no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waves</a:t>
            </a:r>
          </a:p>
          <a:p>
            <a:pPr marL="0" lvl="0" indent="0" algn="just" defTabSz="457200">
              <a:spcBef>
                <a:spcPts val="1000"/>
              </a:spcBef>
              <a:buClr>
                <a:srgbClr val="F0A22E"/>
              </a:buClr>
              <a:buSzTx/>
              <a:buNone/>
              <a:defRPr/>
            </a:pPr>
            <a:endParaRPr lang="en-US" sz="2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88ED6-AC14-44B2-B435-80B57397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3672" y="4007173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2800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838200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/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blipFill>
                <a:blip r:embed="rId8"/>
                <a:stretch>
                  <a:fillRect t="-4808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/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blipFill>
                <a:blip r:embed="rId9"/>
                <a:stretch>
                  <a:fillRect l="-190" t="-71845" b="-10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C663B-8F97-4750-BCC6-32B95937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E7A17-9669-4FCC-B7A7-9E19EDFE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72DFA8-421E-4629-A805-877C86D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16CE1-C621-4FC5-A33D-F7BCC374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6E186-96CE-41D7-A33A-D54B1438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41192" y="6410501"/>
            <a:ext cx="1371600" cy="304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BFB3F-2B3B-4EA3-9627-75B4FF01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7480"/>
            <a:ext cx="8153400" cy="990600"/>
          </a:xfrm>
        </p:spPr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518479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5000" y="6219297"/>
            <a:ext cx="3105000" cy="6285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106726-2F93-4E86-91CE-E78409C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218294-E4AF-481B-81E8-E9CBB9ABAD1C}"/>
                  </a:ext>
                </a:extLst>
              </p:cNvPr>
              <p:cNvSpPr txBox="1"/>
              <p:nvPr/>
            </p:nvSpPr>
            <p:spPr>
              <a:xfrm>
                <a:off x="7513938" y="4660405"/>
                <a:ext cx="1630062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218294-E4AF-481B-81E8-E9CBB9AB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38" y="4660405"/>
                <a:ext cx="1630062" cy="635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31BB4E-0687-48A6-87B6-FC92D9C49BB3}"/>
                  </a:ext>
                </a:extLst>
              </p:cNvPr>
              <p:cNvSpPr txBox="1"/>
              <p:nvPr/>
            </p:nvSpPr>
            <p:spPr>
              <a:xfrm>
                <a:off x="5715000" y="5439851"/>
                <a:ext cx="2760307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31BB4E-0687-48A6-87B6-FC92D9C4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439851"/>
                <a:ext cx="2760307" cy="635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105ED2-0010-41DC-8A10-5B1C255B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/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504C2-8404-4A86-9248-473C094E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0DAF3C-D294-4DF7-BE92-A449406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914400" y="4031549"/>
            <a:ext cx="304800" cy="84525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transmitter, Amplifier, Computer terminal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C1E47-80C7-4CCB-B9B2-BECE1824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A9FD5-C011-4BD9-833F-B429536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A101-4E1C-48B8-A9E1-B9642022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5779C-6997-48AF-B590-0E6F44C8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854E4-440F-4137-909A-65CEF9B5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3BE0C4-3C72-453B-B798-5E156C30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39330-2C7B-4219-B261-E5E3E92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3B82BC-EC0C-41AC-B752-512BABF6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98532-B5B6-4965-A100-760F3ACB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A6225-340E-401E-86F9-A6C00DCF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4E921E-9D50-439A-9DC4-A20F6B17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1" y="1714606"/>
            <a:ext cx="8839200" cy="2436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size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scale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smaller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wavelengths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444576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67221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85893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32065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17422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89674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7" y="2769505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45909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99456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32433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34928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67221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52341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AEA062-B361-4985-95F9-C3BAFA6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AE31F-F24D-44BD-A70D-AD444719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F77712-94D6-4327-919C-C65D32D0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1C98C-4557-4356-893C-20105E1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7CBC04-DB29-4D66-80F5-10965C0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65643-550E-4141-9A79-FEB362F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3F3B93-42CE-45C4-9BAA-F9BB6454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73921D-23CE-43B6-8697-6F4B3BE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2B917D-3BB4-4A37-B1A3-03C0862D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25623B-0617-4CC7-A090-A53135F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>
                <a:blip r:embed="rId6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>
                <a:blip r:embed="rId8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16DBC-2794-4D47-AAC9-D240F524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9E49-7F39-4848-8AC0-5A3D63AB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FC84BE-E41F-462B-B71D-944275F8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42423-2B1F-4D7F-AD7A-632167E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B0D4D8-18A5-4398-8F66-CBDB2774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57A215-BA08-49F0-8D3B-C1E7237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9BFDC-4AA9-46A5-BE44-6AE87D78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794C7-A7A3-4306-A8D0-3B5DCC1C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B3A9D1-FFE3-4548-814F-EBCAAF2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9EE51-D00A-44C6-A9DA-43EF564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45FC6D-95B7-4546-BE20-DB8B6870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A49F4C-E890-4350-B9B8-F4778DC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2B9F3-DC3D-439B-B027-F62615C1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1FE230-F76B-4236-BFF0-6337F465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2F6AC-AC6F-4BCE-9D41-F267D5E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E68A3-AD78-4BB5-9996-2BBB3765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899077-8472-42DA-845A-44D2792D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C22E783-B1FE-4F95-BE38-31D39F03D95E}"/>
                  </a:ext>
                </a:extLst>
              </p:cNvPr>
              <p:cNvSpPr txBox="1"/>
              <p:nvPr/>
            </p:nvSpPr>
            <p:spPr>
              <a:xfrm>
                <a:off x="2214392" y="4335990"/>
                <a:ext cx="2095830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C22E783-B1FE-4F95-BE38-31D39F03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92" y="4335990"/>
                <a:ext cx="2095830" cy="567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207297-C78D-409C-91C5-689ABFA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3132" y="1611868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06581" y="65378"/>
            <a:ext cx="20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05379-14C4-4AAA-9C9E-9506D881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25" name="TextBox 161">
            <a:extLst>
              <a:ext uri="{FF2B5EF4-FFF2-40B4-BE49-F238E27FC236}">
                <a16:creationId xmlns:a16="http://schemas.microsoft.com/office/drawing/2014/main" id="{1A52503E-3A15-47B9-B10B-E91AF88A8BC0}"/>
              </a:ext>
            </a:extLst>
          </p:cNvPr>
          <p:cNvSpPr txBox="1"/>
          <p:nvPr/>
        </p:nvSpPr>
        <p:spPr>
          <a:xfrm>
            <a:off x="6999092" y="5873656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  <p:bldP spid="1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F5859-F83D-4297-9AB8-6CE2B874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110C5-FA17-46F0-B351-0181C633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A1D239-C20C-4A6A-A791-CE7E4691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05A51-9D62-40AC-82A7-2090BF9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b="1" dirty="0"/>
              <a:t>TEM</a:t>
            </a:r>
            <a:r>
              <a:rPr lang="en-US" dirty="0"/>
              <a:t>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E3242-09CA-4FB1-A0E8-FFEE4F1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58CC8F-4907-4D0E-AF31-0001C4D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E5B3F1-F4B9-4D65-9A7B-8145697E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C991A-8FB2-44E3-A4AD-B7C4433A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47A4F-4050-43A3-8EF9-F6DD906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EA9097-EF8A-46CB-88DF-0F26385B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E72C8-5394-44AF-A322-4ABDF58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96A56-03F6-4A0F-9BB2-DC6C45FE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4E09BD-9519-4695-AB24-D2A64CCA1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FFFC00F-0376-48FE-BD16-6DDFBE741059}"/>
                  </a:ext>
                </a:extLst>
              </p:cNvPr>
              <p:cNvSpPr txBox="1"/>
              <p:nvPr/>
            </p:nvSpPr>
            <p:spPr>
              <a:xfrm>
                <a:off x="914400" y="1981200"/>
                <a:ext cx="4942840" cy="56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FFFC00F-0376-48FE-BD16-6DDFBE7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981200"/>
                <a:ext cx="4942840" cy="567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987A266-A986-4E87-897C-1388141E5CE0}"/>
                  </a:ext>
                </a:extLst>
              </p:cNvPr>
              <p:cNvSpPr txBox="1"/>
              <p:nvPr/>
            </p:nvSpPr>
            <p:spPr>
              <a:xfrm>
                <a:off x="762000" y="2859998"/>
                <a:ext cx="5486400" cy="569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&lt;0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𝑓𝑋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987A266-A986-4E87-897C-1388141E5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859998"/>
                <a:ext cx="5486400" cy="569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B12B09-B109-4DDA-A0DB-16BB81517F5C}"/>
                  </a:ext>
                </a:extLst>
              </p:cNvPr>
              <p:cNvSpPr txBox="1"/>
              <p:nvPr/>
            </p:nvSpPr>
            <p:spPr>
              <a:xfrm>
                <a:off x="899160" y="3740655"/>
                <a:ext cx="5806440" cy="574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B12B09-B109-4DDA-A0DB-16BB81517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" y="3740655"/>
                <a:ext cx="5806440" cy="574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E68C56-87DD-4D39-877A-155C92AA81AF}"/>
                  </a:ext>
                </a:extLst>
              </p:cNvPr>
              <p:cNvSpPr txBox="1"/>
              <p:nvPr/>
            </p:nvSpPr>
            <p:spPr>
              <a:xfrm>
                <a:off x="838200" y="4619453"/>
                <a:ext cx="5806440" cy="574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&lt;0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𝑓𝐵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E68C56-87DD-4D39-877A-155C92AA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19453"/>
                <a:ext cx="5806440" cy="574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85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845903-D5C5-4B0B-A0E6-32AED74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BBC6C-A823-4FA0-9FD0-10EAB375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cxnSp>
        <p:nvCxnSpPr>
          <p:cNvPr id="35" name="Straight Arrow Connector 48">
            <a:extLst>
              <a:ext uri="{FF2B5EF4-FFF2-40B4-BE49-F238E27FC236}">
                <a16:creationId xmlns:a16="http://schemas.microsoft.com/office/drawing/2014/main" id="{1E8D0AAB-F00B-4F2F-AA9E-17082E2853D0}"/>
              </a:ext>
            </a:extLst>
          </p:cNvPr>
          <p:cNvCxnSpPr/>
          <p:nvPr/>
        </p:nvCxnSpPr>
        <p:spPr>
          <a:xfrm>
            <a:off x="2170320" y="2601906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8B396A6-8035-4F20-84B0-85F86BBBAFAC}"/>
              </a:ext>
            </a:extLst>
          </p:cNvPr>
          <p:cNvCxnSpPr/>
          <p:nvPr/>
        </p:nvCxnSpPr>
        <p:spPr>
          <a:xfrm flipH="1" flipV="1">
            <a:off x="2167317" y="2601907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3" name="TextBox 50">
            <a:extLst>
              <a:ext uri="{FF2B5EF4-FFF2-40B4-BE49-F238E27FC236}">
                <a16:creationId xmlns:a16="http://schemas.microsoft.com/office/drawing/2014/main" id="{FC79C84B-23FC-4A06-8252-1BE8D1A6A5AF}"/>
              </a:ext>
            </a:extLst>
          </p:cNvPr>
          <p:cNvSpPr txBox="1"/>
          <p:nvPr/>
        </p:nvSpPr>
        <p:spPr>
          <a:xfrm>
            <a:off x="2061338" y="2687272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62883B-2DB3-4965-994D-6917B876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B75A0-0B6A-4733-B0F2-BE3B68AD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E, H, V, I on a Coaxial Line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E116B0-049D-45BF-A6F3-EDDF7D6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ECDE504-5D49-4893-99A4-C5BDBF03B499}"/>
              </a:ext>
            </a:extLst>
          </p:cNvPr>
          <p:cNvCxnSpPr/>
          <p:nvPr/>
        </p:nvCxnSpPr>
        <p:spPr>
          <a:xfrm>
            <a:off x="1486800" y="2286000"/>
            <a:ext cx="72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580A83-E542-497A-8627-3D6EF94F0B4C}"/>
              </a:ext>
            </a:extLst>
          </p:cNvPr>
          <p:cNvCxnSpPr/>
          <p:nvPr/>
        </p:nvCxnSpPr>
        <p:spPr>
          <a:xfrm>
            <a:off x="1486800" y="3810000"/>
            <a:ext cx="72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D3E2F77-E52B-4D71-889E-B498526FF139}"/>
              </a:ext>
            </a:extLst>
          </p:cNvPr>
          <p:cNvCxnSpPr/>
          <p:nvPr/>
        </p:nvCxnSpPr>
        <p:spPr>
          <a:xfrm>
            <a:off x="1486800" y="4495800"/>
            <a:ext cx="72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C5A5D7E-9357-4EC5-B6B0-4A57E0FF3AAE}"/>
              </a:ext>
            </a:extLst>
          </p:cNvPr>
          <p:cNvCxnSpPr/>
          <p:nvPr/>
        </p:nvCxnSpPr>
        <p:spPr>
          <a:xfrm>
            <a:off x="1486800" y="6019800"/>
            <a:ext cx="72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F22C859-7C79-46CA-BA7A-861F3F2AFAB5}"/>
              </a:ext>
            </a:extLst>
          </p:cNvPr>
          <p:cNvSpPr txBox="1"/>
          <p:nvPr/>
        </p:nvSpPr>
        <p:spPr>
          <a:xfrm>
            <a:off x="251460" y="38100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Inner conductor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15C9248-7B6A-4773-A17D-C1F372B24888}"/>
              </a:ext>
            </a:extLst>
          </p:cNvPr>
          <p:cNvCxnSpPr/>
          <p:nvPr/>
        </p:nvCxnSpPr>
        <p:spPr>
          <a:xfrm>
            <a:off x="3962400" y="6629400"/>
            <a:ext cx="4648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5DCAD7A-F148-4C72-97F4-A0272A31434F}"/>
              </a:ext>
            </a:extLst>
          </p:cNvPr>
          <p:cNvSpPr txBox="1"/>
          <p:nvPr/>
        </p:nvSpPr>
        <p:spPr>
          <a:xfrm>
            <a:off x="251460" y="19628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Outer conductor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DD8D41-BB04-4C13-8375-8F8D725118BC}"/>
              </a:ext>
            </a:extLst>
          </p:cNvPr>
          <p:cNvSpPr txBox="1"/>
          <p:nvPr/>
        </p:nvSpPr>
        <p:spPr>
          <a:xfrm>
            <a:off x="266700" y="56966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Outer conductor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CD757B-4D4D-4C18-B16B-220BFB63A06A}"/>
              </a:ext>
            </a:extLst>
          </p:cNvPr>
          <p:cNvCxnSpPr>
            <a:cxnSpLocks/>
          </p:cNvCxnSpPr>
          <p:nvPr/>
        </p:nvCxnSpPr>
        <p:spPr>
          <a:xfrm flipV="1">
            <a:off x="1676400" y="2362200"/>
            <a:ext cx="0" cy="1295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645772-10B5-4ED1-870D-FA62CF382FAF}"/>
              </a:ext>
            </a:extLst>
          </p:cNvPr>
          <p:cNvCxnSpPr>
            <a:cxnSpLocks/>
          </p:cNvCxnSpPr>
          <p:nvPr/>
        </p:nvCxnSpPr>
        <p:spPr>
          <a:xfrm flipV="1">
            <a:off x="2057400" y="2362200"/>
            <a:ext cx="0" cy="97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03EF54-C4E9-4458-A7C5-7722AEFD2ED9}"/>
              </a:ext>
            </a:extLst>
          </p:cNvPr>
          <p:cNvCxnSpPr>
            <a:cxnSpLocks/>
          </p:cNvCxnSpPr>
          <p:nvPr/>
        </p:nvCxnSpPr>
        <p:spPr>
          <a:xfrm flipV="1">
            <a:off x="2438400" y="2362200"/>
            <a:ext cx="0" cy="64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B50D2D8-2B00-4D35-A72E-62B4BAD53CE4}"/>
              </a:ext>
            </a:extLst>
          </p:cNvPr>
          <p:cNvCxnSpPr>
            <a:cxnSpLocks/>
          </p:cNvCxnSpPr>
          <p:nvPr/>
        </p:nvCxnSpPr>
        <p:spPr>
          <a:xfrm flipV="1">
            <a:off x="2819400" y="2362200"/>
            <a:ext cx="0" cy="3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7124770-FF51-452D-A7DC-B7D71B2F4DEF}"/>
              </a:ext>
            </a:extLst>
          </p:cNvPr>
          <p:cNvSpPr txBox="1"/>
          <p:nvPr/>
        </p:nvSpPr>
        <p:spPr>
          <a:xfrm>
            <a:off x="914400" y="1569888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F2AE3AB-8F00-4CF9-8DB5-55B00DAE870B}"/>
              </a:ext>
            </a:extLst>
          </p:cNvPr>
          <p:cNvCxnSpPr>
            <a:cxnSpLocks/>
          </p:cNvCxnSpPr>
          <p:nvPr/>
        </p:nvCxnSpPr>
        <p:spPr>
          <a:xfrm>
            <a:off x="1666240" y="4648200"/>
            <a:ext cx="0" cy="1295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F6AEC78-6629-4946-A3C6-5F5F793E8D75}"/>
              </a:ext>
            </a:extLst>
          </p:cNvPr>
          <p:cNvCxnSpPr>
            <a:cxnSpLocks/>
          </p:cNvCxnSpPr>
          <p:nvPr/>
        </p:nvCxnSpPr>
        <p:spPr>
          <a:xfrm>
            <a:off x="2057400" y="4971900"/>
            <a:ext cx="0" cy="97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8349738-5209-499C-BC4E-E3C7F9453DCF}"/>
              </a:ext>
            </a:extLst>
          </p:cNvPr>
          <p:cNvCxnSpPr>
            <a:cxnSpLocks/>
          </p:cNvCxnSpPr>
          <p:nvPr/>
        </p:nvCxnSpPr>
        <p:spPr>
          <a:xfrm>
            <a:off x="2438400" y="5295600"/>
            <a:ext cx="0" cy="64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2698007-C6F6-4740-893E-BCD7BDB1CC92}"/>
              </a:ext>
            </a:extLst>
          </p:cNvPr>
          <p:cNvCxnSpPr>
            <a:cxnSpLocks/>
          </p:cNvCxnSpPr>
          <p:nvPr/>
        </p:nvCxnSpPr>
        <p:spPr>
          <a:xfrm>
            <a:off x="2819400" y="5619600"/>
            <a:ext cx="0" cy="3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CC7B5E7-381D-4C9B-96B2-2280D398E69D}"/>
              </a:ext>
            </a:extLst>
          </p:cNvPr>
          <p:cNvCxnSpPr>
            <a:cxnSpLocks/>
          </p:cNvCxnSpPr>
          <p:nvPr/>
        </p:nvCxnSpPr>
        <p:spPr>
          <a:xfrm>
            <a:off x="4724400" y="2362200"/>
            <a:ext cx="0" cy="1295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1739F2F-8B8E-4C37-8A5E-DAED42FBDE4B}"/>
              </a:ext>
            </a:extLst>
          </p:cNvPr>
          <p:cNvCxnSpPr>
            <a:cxnSpLocks/>
          </p:cNvCxnSpPr>
          <p:nvPr/>
        </p:nvCxnSpPr>
        <p:spPr>
          <a:xfrm>
            <a:off x="4343400" y="2366160"/>
            <a:ext cx="0" cy="97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ACA73A6-5474-44F4-9A7C-7C7C98FDC77E}"/>
              </a:ext>
            </a:extLst>
          </p:cNvPr>
          <p:cNvCxnSpPr>
            <a:cxnSpLocks/>
          </p:cNvCxnSpPr>
          <p:nvPr/>
        </p:nvCxnSpPr>
        <p:spPr>
          <a:xfrm>
            <a:off x="3962400" y="2362200"/>
            <a:ext cx="0" cy="64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9D766E-B0BE-4D80-A446-180D2FC23D58}"/>
              </a:ext>
            </a:extLst>
          </p:cNvPr>
          <p:cNvCxnSpPr>
            <a:cxnSpLocks/>
          </p:cNvCxnSpPr>
          <p:nvPr/>
        </p:nvCxnSpPr>
        <p:spPr>
          <a:xfrm>
            <a:off x="3581400" y="2362200"/>
            <a:ext cx="0" cy="3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A4B6FB5-FF29-4F55-80E5-37C609D5F9DB}"/>
              </a:ext>
            </a:extLst>
          </p:cNvPr>
          <p:cNvCxnSpPr>
            <a:cxnSpLocks/>
          </p:cNvCxnSpPr>
          <p:nvPr/>
        </p:nvCxnSpPr>
        <p:spPr>
          <a:xfrm flipV="1">
            <a:off x="4724400" y="4639160"/>
            <a:ext cx="0" cy="1295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11EC63E-3819-4BF9-B97C-1815083DB21C}"/>
              </a:ext>
            </a:extLst>
          </p:cNvPr>
          <p:cNvCxnSpPr>
            <a:cxnSpLocks/>
          </p:cNvCxnSpPr>
          <p:nvPr/>
        </p:nvCxnSpPr>
        <p:spPr>
          <a:xfrm flipV="1">
            <a:off x="4343400" y="4971900"/>
            <a:ext cx="0" cy="97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ADA0B15-D868-464A-B1CC-FCDAC356DF03}"/>
              </a:ext>
            </a:extLst>
          </p:cNvPr>
          <p:cNvCxnSpPr>
            <a:cxnSpLocks/>
          </p:cNvCxnSpPr>
          <p:nvPr/>
        </p:nvCxnSpPr>
        <p:spPr>
          <a:xfrm flipV="1">
            <a:off x="3962400" y="5295600"/>
            <a:ext cx="0" cy="64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90F8D7C-61B1-4B8C-A0CB-20823F185A87}"/>
              </a:ext>
            </a:extLst>
          </p:cNvPr>
          <p:cNvCxnSpPr>
            <a:cxnSpLocks/>
          </p:cNvCxnSpPr>
          <p:nvPr/>
        </p:nvCxnSpPr>
        <p:spPr>
          <a:xfrm flipV="1">
            <a:off x="3561080" y="5619600"/>
            <a:ext cx="0" cy="3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汇总连接 38">
            <a:extLst>
              <a:ext uri="{FF2B5EF4-FFF2-40B4-BE49-F238E27FC236}">
                <a16:creationId xmlns:a16="http://schemas.microsoft.com/office/drawing/2014/main" id="{17DCA877-BF96-4009-8714-E6C717CE9610}"/>
              </a:ext>
            </a:extLst>
          </p:cNvPr>
          <p:cNvSpPr/>
          <p:nvPr/>
        </p:nvSpPr>
        <p:spPr>
          <a:xfrm>
            <a:off x="1676400" y="4709062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01F00D5-1047-4E5A-ADC5-DBCC00225121}"/>
              </a:ext>
            </a:extLst>
          </p:cNvPr>
          <p:cNvSpPr/>
          <p:nvPr/>
        </p:nvSpPr>
        <p:spPr>
          <a:xfrm>
            <a:off x="1707438" y="253680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10457B9-AAC8-4B44-B5A2-250BD8103AAF}"/>
              </a:ext>
            </a:extLst>
          </p:cNvPr>
          <p:cNvSpPr/>
          <p:nvPr/>
        </p:nvSpPr>
        <p:spPr>
          <a:xfrm>
            <a:off x="1707438" y="2855241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4632D21-B127-4905-AD38-38E6F7B44AF4}"/>
              </a:ext>
            </a:extLst>
          </p:cNvPr>
          <p:cNvSpPr/>
          <p:nvPr/>
        </p:nvSpPr>
        <p:spPr>
          <a:xfrm>
            <a:off x="1704900" y="316860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50FFB71-539C-4247-BF7E-BD3477612EBC}"/>
              </a:ext>
            </a:extLst>
          </p:cNvPr>
          <p:cNvSpPr/>
          <p:nvPr/>
        </p:nvSpPr>
        <p:spPr>
          <a:xfrm>
            <a:off x="1709421" y="3478959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C3F3991-E85D-4E15-925B-4DFD9E65252B}"/>
              </a:ext>
            </a:extLst>
          </p:cNvPr>
          <p:cNvSpPr/>
          <p:nvPr/>
        </p:nvSpPr>
        <p:spPr>
          <a:xfrm>
            <a:off x="2110028" y="253680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D6862A8A-FD18-4B2D-82AC-EA1026D24BC6}"/>
              </a:ext>
            </a:extLst>
          </p:cNvPr>
          <p:cNvSpPr/>
          <p:nvPr/>
        </p:nvSpPr>
        <p:spPr>
          <a:xfrm>
            <a:off x="2110028" y="2855241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1282551-C210-473D-B3F9-3B17C974BC67}"/>
              </a:ext>
            </a:extLst>
          </p:cNvPr>
          <p:cNvSpPr/>
          <p:nvPr/>
        </p:nvSpPr>
        <p:spPr>
          <a:xfrm>
            <a:off x="2107490" y="316860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FF3DB9E-F5F5-40BA-9896-4C828D703182}"/>
              </a:ext>
            </a:extLst>
          </p:cNvPr>
          <p:cNvSpPr/>
          <p:nvPr/>
        </p:nvSpPr>
        <p:spPr>
          <a:xfrm>
            <a:off x="2484246" y="2541281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D02A0FE-52D9-4E80-9D13-1C0897BB8999}"/>
              </a:ext>
            </a:extLst>
          </p:cNvPr>
          <p:cNvSpPr/>
          <p:nvPr/>
        </p:nvSpPr>
        <p:spPr>
          <a:xfrm>
            <a:off x="2488767" y="285164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AEB6E9C-6CCE-461A-8643-C27005AAA993}"/>
              </a:ext>
            </a:extLst>
          </p:cNvPr>
          <p:cNvSpPr/>
          <p:nvPr/>
        </p:nvSpPr>
        <p:spPr>
          <a:xfrm>
            <a:off x="2865245" y="2526781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D416DC8-3E99-44E2-8AD5-BC1480848D28}"/>
              </a:ext>
            </a:extLst>
          </p:cNvPr>
          <p:cNvSpPr txBox="1"/>
          <p:nvPr/>
        </p:nvSpPr>
        <p:spPr>
          <a:xfrm>
            <a:off x="1360170" y="1569888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rgbClr val="1206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流程图: 汇总连接 50">
            <a:extLst>
              <a:ext uri="{FF2B5EF4-FFF2-40B4-BE49-F238E27FC236}">
                <a16:creationId xmlns:a16="http://schemas.microsoft.com/office/drawing/2014/main" id="{5858FCB7-2AF9-484D-A1C7-40B857D6550F}"/>
              </a:ext>
            </a:extLst>
          </p:cNvPr>
          <p:cNvSpPr/>
          <p:nvPr/>
        </p:nvSpPr>
        <p:spPr>
          <a:xfrm>
            <a:off x="1676400" y="50778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汇总连接 51">
            <a:extLst>
              <a:ext uri="{FF2B5EF4-FFF2-40B4-BE49-F238E27FC236}">
                <a16:creationId xmlns:a16="http://schemas.microsoft.com/office/drawing/2014/main" id="{77F25A13-F187-443A-95CD-DC851602A77E}"/>
              </a:ext>
            </a:extLst>
          </p:cNvPr>
          <p:cNvSpPr/>
          <p:nvPr/>
        </p:nvSpPr>
        <p:spPr>
          <a:xfrm>
            <a:off x="1686900" y="5439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汇总连接 53">
            <a:extLst>
              <a:ext uri="{FF2B5EF4-FFF2-40B4-BE49-F238E27FC236}">
                <a16:creationId xmlns:a16="http://schemas.microsoft.com/office/drawing/2014/main" id="{23E49AEE-F3B7-4B91-A449-CBA8AD6A58CF}"/>
              </a:ext>
            </a:extLst>
          </p:cNvPr>
          <p:cNvSpPr/>
          <p:nvPr/>
        </p:nvSpPr>
        <p:spPr>
          <a:xfrm>
            <a:off x="1696721" y="5781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流程图: 汇总连接 57">
            <a:extLst>
              <a:ext uri="{FF2B5EF4-FFF2-40B4-BE49-F238E27FC236}">
                <a16:creationId xmlns:a16="http://schemas.microsoft.com/office/drawing/2014/main" id="{499400A2-F384-492F-B0D4-3EB42816E074}"/>
              </a:ext>
            </a:extLst>
          </p:cNvPr>
          <p:cNvSpPr/>
          <p:nvPr/>
        </p:nvSpPr>
        <p:spPr>
          <a:xfrm>
            <a:off x="2079159" y="50778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流程图: 汇总连接 58">
            <a:extLst>
              <a:ext uri="{FF2B5EF4-FFF2-40B4-BE49-F238E27FC236}">
                <a16:creationId xmlns:a16="http://schemas.microsoft.com/office/drawing/2014/main" id="{945B90C4-D51B-4E77-B4B1-EAE71B2B09BF}"/>
              </a:ext>
            </a:extLst>
          </p:cNvPr>
          <p:cNvSpPr/>
          <p:nvPr/>
        </p:nvSpPr>
        <p:spPr>
          <a:xfrm>
            <a:off x="2089659" y="5439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汇总连接 59">
            <a:extLst>
              <a:ext uri="{FF2B5EF4-FFF2-40B4-BE49-F238E27FC236}">
                <a16:creationId xmlns:a16="http://schemas.microsoft.com/office/drawing/2014/main" id="{26DDB6AE-958A-4AA9-A528-5B8B906DC506}"/>
              </a:ext>
            </a:extLst>
          </p:cNvPr>
          <p:cNvSpPr/>
          <p:nvPr/>
        </p:nvSpPr>
        <p:spPr>
          <a:xfrm>
            <a:off x="2099480" y="5781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汇总连接 61">
            <a:extLst>
              <a:ext uri="{FF2B5EF4-FFF2-40B4-BE49-F238E27FC236}">
                <a16:creationId xmlns:a16="http://schemas.microsoft.com/office/drawing/2014/main" id="{9BFAFDC9-EA48-4F68-85E8-E5B37D5E88A9}"/>
              </a:ext>
            </a:extLst>
          </p:cNvPr>
          <p:cNvSpPr/>
          <p:nvPr/>
        </p:nvSpPr>
        <p:spPr>
          <a:xfrm>
            <a:off x="2447590" y="54588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汇总连接 62">
            <a:extLst>
              <a:ext uri="{FF2B5EF4-FFF2-40B4-BE49-F238E27FC236}">
                <a16:creationId xmlns:a16="http://schemas.microsoft.com/office/drawing/2014/main" id="{17F7F3F6-57CD-46B9-B981-AA3147343D82}"/>
              </a:ext>
            </a:extLst>
          </p:cNvPr>
          <p:cNvSpPr/>
          <p:nvPr/>
        </p:nvSpPr>
        <p:spPr>
          <a:xfrm>
            <a:off x="2457411" y="5797921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流程图: 汇总连接 65">
            <a:extLst>
              <a:ext uri="{FF2B5EF4-FFF2-40B4-BE49-F238E27FC236}">
                <a16:creationId xmlns:a16="http://schemas.microsoft.com/office/drawing/2014/main" id="{EE45BCED-A085-4B86-9B90-8072AC3BEF13}"/>
              </a:ext>
            </a:extLst>
          </p:cNvPr>
          <p:cNvSpPr/>
          <p:nvPr/>
        </p:nvSpPr>
        <p:spPr>
          <a:xfrm>
            <a:off x="2851319" y="5763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A8320E6-CC29-45BA-A430-CA191B6DEA7E}"/>
              </a:ext>
            </a:extLst>
          </p:cNvPr>
          <p:cNvSpPr txBox="1"/>
          <p:nvPr/>
        </p:nvSpPr>
        <p:spPr>
          <a:xfrm>
            <a:off x="1143007" y="3898612"/>
            <a:ext cx="7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</a:rPr>
              <a:t>+V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3F6FE7F-C242-4C62-AB6B-18AB7AA4557E}"/>
              </a:ext>
            </a:extLst>
          </p:cNvPr>
          <p:cNvSpPr txBox="1"/>
          <p:nvPr/>
        </p:nvSpPr>
        <p:spPr>
          <a:xfrm>
            <a:off x="1768100" y="3937965"/>
            <a:ext cx="6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+V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92E8467-9576-4E19-AEC4-206BD59537EE}"/>
              </a:ext>
            </a:extLst>
          </p:cNvPr>
          <p:cNvSpPr txBox="1"/>
          <p:nvPr/>
        </p:nvSpPr>
        <p:spPr>
          <a:xfrm>
            <a:off x="2209800" y="3978301"/>
            <a:ext cx="5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+V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FD8DA70-8A23-4B7B-843A-5503ED9DC3D1}"/>
              </a:ext>
            </a:extLst>
          </p:cNvPr>
          <p:cNvSpPr txBox="1"/>
          <p:nvPr/>
        </p:nvSpPr>
        <p:spPr>
          <a:xfrm>
            <a:off x="2670284" y="3978301"/>
            <a:ext cx="45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+V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1FA08F9-AFAC-41E2-AA9B-F7A2EC7A6F1F}"/>
              </a:ext>
            </a:extLst>
          </p:cNvPr>
          <p:cNvSpPr txBox="1"/>
          <p:nvPr/>
        </p:nvSpPr>
        <p:spPr>
          <a:xfrm>
            <a:off x="4338551" y="3831227"/>
            <a:ext cx="7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</a:rPr>
              <a:t>-V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9010FCD-917E-4858-BA72-5C241B98D076}"/>
              </a:ext>
            </a:extLst>
          </p:cNvPr>
          <p:cNvSpPr txBox="1"/>
          <p:nvPr/>
        </p:nvSpPr>
        <p:spPr>
          <a:xfrm>
            <a:off x="3962400" y="3890776"/>
            <a:ext cx="6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-V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35C9B4C-9C72-4C7C-B6AE-DCC88C41B551}"/>
              </a:ext>
            </a:extLst>
          </p:cNvPr>
          <p:cNvSpPr txBox="1"/>
          <p:nvPr/>
        </p:nvSpPr>
        <p:spPr>
          <a:xfrm>
            <a:off x="3666041" y="3950629"/>
            <a:ext cx="5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-V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2E4326C-04A0-46C4-9840-A80165E43F3F}"/>
              </a:ext>
            </a:extLst>
          </p:cNvPr>
          <p:cNvSpPr txBox="1"/>
          <p:nvPr/>
        </p:nvSpPr>
        <p:spPr>
          <a:xfrm>
            <a:off x="3331583" y="3982235"/>
            <a:ext cx="45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-V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BBFE8A27-86F7-4DCF-A0E3-D8F838DA20CD}"/>
              </a:ext>
            </a:extLst>
          </p:cNvPr>
          <p:cNvCxnSpPr/>
          <p:nvPr/>
        </p:nvCxnSpPr>
        <p:spPr>
          <a:xfrm>
            <a:off x="1524000" y="38100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D780A6EA-185A-4C6D-8534-C444D62B3579}"/>
              </a:ext>
            </a:extLst>
          </p:cNvPr>
          <p:cNvSpPr txBox="1"/>
          <p:nvPr/>
        </p:nvSpPr>
        <p:spPr>
          <a:xfrm>
            <a:off x="1820471" y="1571137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517D12B-A177-4D66-A9C1-AB5B413F2257}"/>
              </a:ext>
            </a:extLst>
          </p:cNvPr>
          <p:cNvSpPr txBox="1"/>
          <p:nvPr/>
        </p:nvSpPr>
        <p:spPr>
          <a:xfrm>
            <a:off x="2305011" y="1573008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86F1F95-3E4E-434F-977C-378BCF6B3BB9}"/>
              </a:ext>
            </a:extLst>
          </p:cNvPr>
          <p:cNvCxnSpPr/>
          <p:nvPr/>
        </p:nvCxnSpPr>
        <p:spPr>
          <a:xfrm>
            <a:off x="1948028" y="381000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FD0FD81-5336-4B66-A63C-B0A14904D9BE}"/>
              </a:ext>
            </a:extLst>
          </p:cNvPr>
          <p:cNvCxnSpPr/>
          <p:nvPr/>
        </p:nvCxnSpPr>
        <p:spPr>
          <a:xfrm>
            <a:off x="2360891" y="3809587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A62DF58-9385-4F49-A3F7-93291844F58A}"/>
              </a:ext>
            </a:extLst>
          </p:cNvPr>
          <p:cNvCxnSpPr/>
          <p:nvPr/>
        </p:nvCxnSpPr>
        <p:spPr>
          <a:xfrm>
            <a:off x="2805600" y="381000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E10E6E3-99A8-48EA-ABF3-D55D70724474}"/>
              </a:ext>
            </a:extLst>
          </p:cNvPr>
          <p:cNvCxnSpPr>
            <a:cxnSpLocks/>
          </p:cNvCxnSpPr>
          <p:nvPr/>
        </p:nvCxnSpPr>
        <p:spPr>
          <a:xfrm flipH="1">
            <a:off x="4544400" y="38100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77A31E5-CAD8-495D-A6B9-436AE46DCBFF}"/>
              </a:ext>
            </a:extLst>
          </p:cNvPr>
          <p:cNvCxnSpPr>
            <a:cxnSpLocks/>
          </p:cNvCxnSpPr>
          <p:nvPr/>
        </p:nvCxnSpPr>
        <p:spPr>
          <a:xfrm flipH="1">
            <a:off x="4203551" y="381000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6294269-CE1C-43BF-B9CE-1286AA08EF23}"/>
              </a:ext>
            </a:extLst>
          </p:cNvPr>
          <p:cNvCxnSpPr>
            <a:cxnSpLocks/>
          </p:cNvCxnSpPr>
          <p:nvPr/>
        </p:nvCxnSpPr>
        <p:spPr>
          <a:xfrm flipH="1">
            <a:off x="2313550" y="2285999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12155D1A-9338-4C89-936B-AA88C37189C8}"/>
              </a:ext>
            </a:extLst>
          </p:cNvPr>
          <p:cNvCxnSpPr>
            <a:cxnSpLocks/>
          </p:cNvCxnSpPr>
          <p:nvPr/>
        </p:nvCxnSpPr>
        <p:spPr>
          <a:xfrm flipH="1">
            <a:off x="2715600" y="2285999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422C15F2-54E9-405D-BA55-0BEEE86F9826}"/>
              </a:ext>
            </a:extLst>
          </p:cNvPr>
          <p:cNvCxnSpPr>
            <a:cxnSpLocks/>
          </p:cNvCxnSpPr>
          <p:nvPr/>
        </p:nvCxnSpPr>
        <p:spPr>
          <a:xfrm flipH="1">
            <a:off x="1506900" y="2296159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46910D4-C435-47E6-B268-EBF595C6D039}"/>
              </a:ext>
            </a:extLst>
          </p:cNvPr>
          <p:cNvCxnSpPr>
            <a:cxnSpLocks/>
          </p:cNvCxnSpPr>
          <p:nvPr/>
        </p:nvCxnSpPr>
        <p:spPr>
          <a:xfrm flipH="1">
            <a:off x="1922400" y="2285999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CFCED76-2E42-481C-93AF-A20ECD576F2C}"/>
              </a:ext>
            </a:extLst>
          </p:cNvPr>
          <p:cNvCxnSpPr>
            <a:cxnSpLocks/>
          </p:cNvCxnSpPr>
          <p:nvPr/>
        </p:nvCxnSpPr>
        <p:spPr>
          <a:xfrm flipH="1">
            <a:off x="3505200" y="381000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CACBA92-9517-4F87-B34D-12B0BD00401B}"/>
              </a:ext>
            </a:extLst>
          </p:cNvPr>
          <p:cNvCxnSpPr>
            <a:cxnSpLocks/>
          </p:cNvCxnSpPr>
          <p:nvPr/>
        </p:nvCxnSpPr>
        <p:spPr>
          <a:xfrm flipH="1">
            <a:off x="3858600" y="3810000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0EC84E8-85C8-41E9-875F-0D0D49939348}"/>
              </a:ext>
            </a:extLst>
          </p:cNvPr>
          <p:cNvCxnSpPr/>
          <p:nvPr/>
        </p:nvCxnSpPr>
        <p:spPr>
          <a:xfrm>
            <a:off x="1524000" y="44958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2ECF302-615A-49EE-B908-E6CFAE05E50C}"/>
              </a:ext>
            </a:extLst>
          </p:cNvPr>
          <p:cNvCxnSpPr/>
          <p:nvPr/>
        </p:nvCxnSpPr>
        <p:spPr>
          <a:xfrm>
            <a:off x="1948028" y="449580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877E2A9-03AC-4977-B51C-A9FD314B024F}"/>
              </a:ext>
            </a:extLst>
          </p:cNvPr>
          <p:cNvCxnSpPr/>
          <p:nvPr/>
        </p:nvCxnSpPr>
        <p:spPr>
          <a:xfrm>
            <a:off x="2360891" y="4495387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66562B42-42C4-4D27-917F-B3BD177FA923}"/>
              </a:ext>
            </a:extLst>
          </p:cNvPr>
          <p:cNvCxnSpPr/>
          <p:nvPr/>
        </p:nvCxnSpPr>
        <p:spPr>
          <a:xfrm>
            <a:off x="2805600" y="449580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FC544766-8635-4154-9AEF-0FED04823047}"/>
              </a:ext>
            </a:extLst>
          </p:cNvPr>
          <p:cNvCxnSpPr>
            <a:cxnSpLocks/>
          </p:cNvCxnSpPr>
          <p:nvPr/>
        </p:nvCxnSpPr>
        <p:spPr>
          <a:xfrm flipH="1">
            <a:off x="2330650" y="6009640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EFE31D4-D9FE-49E2-A89E-843817D05AC9}"/>
              </a:ext>
            </a:extLst>
          </p:cNvPr>
          <p:cNvCxnSpPr>
            <a:cxnSpLocks/>
          </p:cNvCxnSpPr>
          <p:nvPr/>
        </p:nvCxnSpPr>
        <p:spPr>
          <a:xfrm flipH="1">
            <a:off x="2732700" y="600964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BAFE5DFB-5A02-4DFC-8461-669943C8E6DD}"/>
              </a:ext>
            </a:extLst>
          </p:cNvPr>
          <p:cNvCxnSpPr>
            <a:cxnSpLocks/>
          </p:cNvCxnSpPr>
          <p:nvPr/>
        </p:nvCxnSpPr>
        <p:spPr>
          <a:xfrm flipH="1">
            <a:off x="1524000" y="60198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46DEBC8-34A1-4802-80EA-E3B69D563288}"/>
              </a:ext>
            </a:extLst>
          </p:cNvPr>
          <p:cNvCxnSpPr>
            <a:cxnSpLocks/>
          </p:cNvCxnSpPr>
          <p:nvPr/>
        </p:nvCxnSpPr>
        <p:spPr>
          <a:xfrm flipH="1">
            <a:off x="1939500" y="600964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B288E08B-2B0C-406F-9962-9C8664FA4F27}"/>
              </a:ext>
            </a:extLst>
          </p:cNvPr>
          <p:cNvSpPr txBox="1"/>
          <p:nvPr/>
        </p:nvSpPr>
        <p:spPr>
          <a:xfrm>
            <a:off x="4931220" y="2696534"/>
            <a:ext cx="377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Electromagnetic wave can only travel between the inner and outer conductors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1D00C5-1D4B-8A52-A15B-47078B33306F}"/>
              </a:ext>
            </a:extLst>
          </p:cNvPr>
          <p:cNvSpPr txBox="1"/>
          <p:nvPr/>
        </p:nvSpPr>
        <p:spPr>
          <a:xfrm>
            <a:off x="4925059" y="4929555"/>
            <a:ext cx="377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Electromagnetic wave can only travel between the inner and outer conductors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600FBB-286E-1B6C-D15C-0970120B2853}"/>
              </a:ext>
            </a:extLst>
          </p:cNvPr>
          <p:cNvSpPr txBox="1"/>
          <p:nvPr/>
        </p:nvSpPr>
        <p:spPr>
          <a:xfrm>
            <a:off x="1513062" y="4813012"/>
            <a:ext cx="7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</a:rPr>
              <a:t>+V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6FF5D3-FC19-7A1A-7E78-12E7E9AFE0DB}"/>
              </a:ext>
            </a:extLst>
          </p:cNvPr>
          <p:cNvSpPr txBox="1"/>
          <p:nvPr/>
        </p:nvSpPr>
        <p:spPr>
          <a:xfrm>
            <a:off x="2138155" y="4852365"/>
            <a:ext cx="6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+V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4CF108-9822-57E0-6C75-9FBCF1C6F10B}"/>
              </a:ext>
            </a:extLst>
          </p:cNvPr>
          <p:cNvSpPr txBox="1"/>
          <p:nvPr/>
        </p:nvSpPr>
        <p:spPr>
          <a:xfrm>
            <a:off x="2579855" y="4892701"/>
            <a:ext cx="5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+V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77327A-E2B7-B734-1DE2-295BC77A21B0}"/>
              </a:ext>
            </a:extLst>
          </p:cNvPr>
          <p:cNvSpPr txBox="1"/>
          <p:nvPr/>
        </p:nvSpPr>
        <p:spPr>
          <a:xfrm>
            <a:off x="3040339" y="4892701"/>
            <a:ext cx="45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+V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70F6CA-4514-D467-7E75-F5B088DE4224}"/>
              </a:ext>
            </a:extLst>
          </p:cNvPr>
          <p:cNvSpPr txBox="1"/>
          <p:nvPr/>
        </p:nvSpPr>
        <p:spPr>
          <a:xfrm>
            <a:off x="4708606" y="4745627"/>
            <a:ext cx="7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</a:rPr>
              <a:t>-V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076162-6C96-76E4-6B7A-C2BFE0BA2800}"/>
              </a:ext>
            </a:extLst>
          </p:cNvPr>
          <p:cNvSpPr txBox="1"/>
          <p:nvPr/>
        </p:nvSpPr>
        <p:spPr>
          <a:xfrm>
            <a:off x="4332455" y="4805176"/>
            <a:ext cx="6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-V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3D23D6-19AD-B730-1062-12608F6D7576}"/>
              </a:ext>
            </a:extLst>
          </p:cNvPr>
          <p:cNvSpPr txBox="1"/>
          <p:nvPr/>
        </p:nvSpPr>
        <p:spPr>
          <a:xfrm>
            <a:off x="4036096" y="4865029"/>
            <a:ext cx="5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-V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08CB02-EEA9-3F44-224D-BD1DA1B69428}"/>
              </a:ext>
            </a:extLst>
          </p:cNvPr>
          <p:cNvSpPr txBox="1"/>
          <p:nvPr/>
        </p:nvSpPr>
        <p:spPr>
          <a:xfrm>
            <a:off x="3701638" y="4896635"/>
            <a:ext cx="45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-V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9EB06D3-4C38-BB33-FBA4-540B0B6CA6BF}"/>
              </a:ext>
            </a:extLst>
          </p:cNvPr>
          <p:cNvCxnSpPr/>
          <p:nvPr/>
        </p:nvCxnSpPr>
        <p:spPr>
          <a:xfrm>
            <a:off x="1894055" y="47244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DF662CA-5080-4968-10ED-EF6B84DB95FD}"/>
              </a:ext>
            </a:extLst>
          </p:cNvPr>
          <p:cNvCxnSpPr/>
          <p:nvPr/>
        </p:nvCxnSpPr>
        <p:spPr>
          <a:xfrm>
            <a:off x="2318083" y="472440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6B4D126-6271-C15E-8068-9126770CF3B8}"/>
              </a:ext>
            </a:extLst>
          </p:cNvPr>
          <p:cNvCxnSpPr/>
          <p:nvPr/>
        </p:nvCxnSpPr>
        <p:spPr>
          <a:xfrm>
            <a:off x="2730946" y="4723987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1D03A64-71DF-6946-3EDF-E526B004BD0F}"/>
              </a:ext>
            </a:extLst>
          </p:cNvPr>
          <p:cNvCxnSpPr/>
          <p:nvPr/>
        </p:nvCxnSpPr>
        <p:spPr>
          <a:xfrm>
            <a:off x="3175655" y="472440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5EBC099-28EC-C00D-4355-3D19FE54C05C}"/>
              </a:ext>
            </a:extLst>
          </p:cNvPr>
          <p:cNvCxnSpPr>
            <a:cxnSpLocks/>
          </p:cNvCxnSpPr>
          <p:nvPr/>
        </p:nvCxnSpPr>
        <p:spPr>
          <a:xfrm flipH="1">
            <a:off x="4914455" y="47244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21F125F-1878-BF58-41A2-FCECDE2F7AEB}"/>
              </a:ext>
            </a:extLst>
          </p:cNvPr>
          <p:cNvCxnSpPr>
            <a:cxnSpLocks/>
          </p:cNvCxnSpPr>
          <p:nvPr/>
        </p:nvCxnSpPr>
        <p:spPr>
          <a:xfrm flipH="1">
            <a:off x="4573606" y="472440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5F972EBD-4BA6-077D-88B9-5F78130D031C}"/>
              </a:ext>
            </a:extLst>
          </p:cNvPr>
          <p:cNvCxnSpPr>
            <a:cxnSpLocks/>
          </p:cNvCxnSpPr>
          <p:nvPr/>
        </p:nvCxnSpPr>
        <p:spPr>
          <a:xfrm flipH="1">
            <a:off x="3875255" y="472440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CD9146B2-00F4-D20B-EEBD-8108004FF20E}"/>
              </a:ext>
            </a:extLst>
          </p:cNvPr>
          <p:cNvCxnSpPr>
            <a:cxnSpLocks/>
          </p:cNvCxnSpPr>
          <p:nvPr/>
        </p:nvCxnSpPr>
        <p:spPr>
          <a:xfrm flipH="1">
            <a:off x="4228655" y="4724400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880BA2B0-013D-29A9-37DF-B45EB49D6B7D}"/>
              </a:ext>
            </a:extLst>
          </p:cNvPr>
          <p:cNvCxnSpPr/>
          <p:nvPr/>
        </p:nvCxnSpPr>
        <p:spPr>
          <a:xfrm>
            <a:off x="1894055" y="54102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262358FC-36E3-94AD-FA66-50B7DC3DE933}"/>
              </a:ext>
            </a:extLst>
          </p:cNvPr>
          <p:cNvCxnSpPr/>
          <p:nvPr/>
        </p:nvCxnSpPr>
        <p:spPr>
          <a:xfrm>
            <a:off x="2318083" y="541020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44DE905C-B576-02A2-27EC-5D861F8B6A60}"/>
              </a:ext>
            </a:extLst>
          </p:cNvPr>
          <p:cNvCxnSpPr/>
          <p:nvPr/>
        </p:nvCxnSpPr>
        <p:spPr>
          <a:xfrm>
            <a:off x="2730946" y="5409787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99DA191B-6F0D-CB86-6050-BF9C836D35E7}"/>
              </a:ext>
            </a:extLst>
          </p:cNvPr>
          <p:cNvCxnSpPr/>
          <p:nvPr/>
        </p:nvCxnSpPr>
        <p:spPr>
          <a:xfrm>
            <a:off x="3175655" y="541020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997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34FD6F-861F-40AD-877F-832ECF2D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DF061-B1D3-4077-A232-B3208217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91</a:t>
            </a:fld>
            <a:endParaRPr 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7721B2-5479-49C0-AB79-DB291DFE3C68}"/>
              </a:ext>
            </a:extLst>
          </p:cNvPr>
          <p:cNvCxnSpPr/>
          <p:nvPr/>
        </p:nvCxnSpPr>
        <p:spPr>
          <a:xfrm>
            <a:off x="7848600" y="3124200"/>
            <a:ext cx="76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09F85E-8D63-43A3-AE7C-BE375406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58542-030F-459A-9644-DDB8E8F1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30C934-73D3-4E97-A80C-34FB11E0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D0E93D-E8E8-4D1B-85BA-759FC22A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5715000" cy="50156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altLang="zh-CN" dirty="0"/>
              <a:t>Check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98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52643</TotalTime>
  <Words>3472</Words>
  <Application>Microsoft Office PowerPoint</Application>
  <PresentationFormat>全屏显示(4:3)</PresentationFormat>
  <Paragraphs>624</Paragraphs>
  <Slides>96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5" baseType="lpstr">
      <vt:lpstr>Calibri</vt:lpstr>
      <vt:lpstr>Cambria Math</vt:lpstr>
      <vt:lpstr>Century Gothic</vt:lpstr>
      <vt:lpstr>Gill Sans MT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E, H, V, I on a Coaxial Line</vt:lpstr>
      <vt:lpstr>Dispersion in Transmission Lines</vt:lpstr>
      <vt:lpstr>PowerPoint 演示文稿</vt:lpstr>
      <vt:lpstr>Combination of Material and Structure Dispersion</vt:lpstr>
      <vt:lpstr>Examples of Material Dispersion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Interpretation of Characteristic Impedance Z0</vt:lpstr>
      <vt:lpstr>Summary of Impedance</vt:lpstr>
      <vt:lpstr>Example 2-1:  Air Line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PowerPoint 演示文稿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  <vt:lpstr>Check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雄 王</cp:lastModifiedBy>
  <cp:revision>691</cp:revision>
  <cp:lastPrinted>2010-01-14T22:50:23Z</cp:lastPrinted>
  <dcterms:created xsi:type="dcterms:W3CDTF">2010-03-25T17:29:30Z</dcterms:created>
  <dcterms:modified xsi:type="dcterms:W3CDTF">2024-11-14T07:14:48Z</dcterms:modified>
</cp:coreProperties>
</file>